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318" r:id="rId5"/>
    <p:sldId id="319" r:id="rId6"/>
    <p:sldId id="261" r:id="rId7"/>
    <p:sldId id="262" r:id="rId8"/>
    <p:sldId id="266" r:id="rId9"/>
    <p:sldId id="263" r:id="rId10"/>
    <p:sldId id="264" r:id="rId11"/>
    <p:sldId id="326" r:id="rId12"/>
    <p:sldId id="327" r:id="rId13"/>
    <p:sldId id="325" r:id="rId14"/>
    <p:sldId id="321" r:id="rId15"/>
    <p:sldId id="320" r:id="rId16"/>
    <p:sldId id="322" r:id="rId17"/>
    <p:sldId id="323" r:id="rId18"/>
    <p:sldId id="324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48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770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44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215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750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843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1747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550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52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985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361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F6E7C-692A-42C7-837F-07602EB42122}" type="datetimeFigureOut">
              <a:rPr lang="ko-KR" altLang="en-US" smtClean="0"/>
              <a:t>2014-06-09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9E6D4-F70E-4040-A6D3-1A24DA9414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922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b="1" dirty="0" smtClean="0">
                <a:latin typeface="+mn-ea"/>
                <a:ea typeface="+mn-ea"/>
              </a:rPr>
              <a:t>To the North Mountain</a:t>
            </a:r>
            <a:endParaRPr lang="ko-KR" altLang="en-US" b="1" dirty="0">
              <a:latin typeface="+mn-ea"/>
              <a:ea typeface="+mn-ea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+mn-ea"/>
              </a:rPr>
              <a:t>13023 </a:t>
            </a:r>
            <a:r>
              <a:rPr lang="ko-KR" altLang="en-US" sz="2800" dirty="0" smtClean="0">
                <a:latin typeface="+mn-ea"/>
              </a:rPr>
              <a:t>김종민</a:t>
            </a:r>
            <a:endParaRPr lang="ko-KR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9727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4136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O(N^2*H+N!)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805" y="1124744"/>
            <a:ext cx="87516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기본적인 원리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백트래킹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재귀함수를 돌려 갈 수 있는 모든 경우를 탐색한다</a:t>
            </a:r>
            <a:r>
              <a:rPr lang="en-US" altLang="ko-KR" dirty="0" smtClean="0"/>
              <a:t>. </a:t>
            </a:r>
          </a:p>
          <a:p>
            <a:endParaRPr lang="en-US" altLang="ko-KR" dirty="0"/>
          </a:p>
          <a:p>
            <a:r>
              <a:rPr lang="en-US" altLang="ko-KR" dirty="0"/>
              <a:t>f</a:t>
            </a:r>
            <a:r>
              <a:rPr lang="en-US" altLang="ko-KR" dirty="0" smtClean="0"/>
              <a:t>( </a:t>
            </a:r>
            <a:r>
              <a:rPr lang="ko-KR" altLang="en-US" dirty="0" smtClean="0"/>
              <a:t>현재 위치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현재 높이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남아있는 </a:t>
            </a:r>
            <a:r>
              <a:rPr lang="en-US" altLang="ko-KR" dirty="0" smtClean="0"/>
              <a:t>HP,  </a:t>
            </a:r>
            <a:r>
              <a:rPr lang="ko-KR" altLang="en-US" dirty="0" smtClean="0"/>
              <a:t>남아있는  </a:t>
            </a:r>
            <a:r>
              <a:rPr lang="en-US" altLang="ko-KR" dirty="0" smtClean="0"/>
              <a:t>MP)</a:t>
            </a:r>
            <a:r>
              <a:rPr lang="ko-KR" altLang="en-US" dirty="0" smtClean="0"/>
              <a:t>로 하였다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상태가 같으면 답이 같아지기 때문에 </a:t>
            </a:r>
            <a:r>
              <a:rPr lang="en-US" altLang="ko-KR" dirty="0" smtClean="0"/>
              <a:t>DT</a:t>
            </a:r>
            <a:r>
              <a:rPr lang="ko-KR" altLang="en-US" dirty="0" smtClean="0"/>
              <a:t>를 사용하여 저장함으로써 시간을 단축시켰다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알고리즘 순서 </a:t>
            </a:r>
            <a:r>
              <a:rPr lang="en-US" altLang="ko-KR" dirty="0" smtClean="0"/>
              <a:t>:</a:t>
            </a:r>
          </a:p>
          <a:p>
            <a:pPr marL="342900" indent="-342900">
              <a:buAutoNum type="arabicPeriod"/>
            </a:pPr>
            <a:r>
              <a:rPr lang="ko-KR" altLang="en-US" dirty="0" smtClean="0"/>
              <a:t>입력을 받는다</a:t>
            </a:r>
            <a:r>
              <a:rPr lang="en-US" altLang="ko-KR" dirty="0" smtClean="0"/>
              <a:t>.</a:t>
            </a:r>
          </a:p>
          <a:p>
            <a:pPr marL="342900" indent="-342900">
              <a:buAutoNum type="arabicPeriod"/>
            </a:pPr>
            <a:r>
              <a:rPr lang="ko-KR" altLang="en-US" dirty="0" smtClean="0"/>
              <a:t>길을 지정하여 어느 산 어느 높이에서 어느 산 어느 높이로 갈 수 있을지 저장한다</a:t>
            </a:r>
            <a:r>
              <a:rPr lang="en-US" altLang="ko-KR" dirty="0" smtClean="0"/>
              <a:t>.</a:t>
            </a:r>
          </a:p>
          <a:p>
            <a:pPr marL="342900" indent="-342900">
              <a:buAutoNum type="arabicPeriod"/>
            </a:pPr>
            <a:r>
              <a:rPr lang="ko-KR" altLang="en-US" dirty="0" smtClean="0"/>
              <a:t>재귀함수를 돌려 </a:t>
            </a:r>
            <a:r>
              <a:rPr lang="en-US" altLang="ko-KR" dirty="0" smtClean="0"/>
              <a:t>(1,1,0)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m,n,H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도착하는 모든 경우를 따지고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남아있는 </a:t>
            </a:r>
            <a:r>
              <a:rPr lang="en-US" altLang="ko-KR" dirty="0" smtClean="0"/>
              <a:t>MP</a:t>
            </a:r>
            <a:r>
              <a:rPr lang="ko-KR" altLang="en-US" dirty="0" smtClean="0"/>
              <a:t>의 최댓값을 구한다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	</a:t>
            </a:r>
            <a:r>
              <a:rPr lang="en-US" altLang="ko-KR" dirty="0" smtClean="0"/>
              <a:t>f(1,0,HP,MP)-&gt; 1</a:t>
            </a:r>
            <a:r>
              <a:rPr lang="ko-KR" altLang="en-US" dirty="0" err="1" smtClean="0"/>
              <a:t>번산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출발지점</a:t>
            </a:r>
            <a:r>
              <a:rPr lang="en-US" altLang="ko-KR" dirty="0" smtClean="0"/>
              <a:t>)</a:t>
            </a:r>
            <a:r>
              <a:rPr lang="ko-KR" altLang="en-US" dirty="0" smtClean="0"/>
              <a:t>높이 </a:t>
            </a:r>
            <a:r>
              <a:rPr lang="en-US" altLang="ko-KR" dirty="0" smtClean="0"/>
              <a:t>0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HP, MP</a:t>
            </a:r>
            <a:r>
              <a:rPr lang="ko-KR" altLang="en-US" dirty="0" smtClean="0"/>
              <a:t>를 가지고 출발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252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2685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O(N!)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0" y="836712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altLang="ko-KR" dirty="0">
                <a:latin typeface="Consolas" pitchFamily="49" charset="0"/>
                <a:cs typeface="Consolas" pitchFamily="49" charset="0"/>
              </a:rPr>
              <a:t>int f(int mt, int h, int hp, int mp)</a:t>
            </a:r>
          </a:p>
          <a:p>
            <a:r>
              <a:rPr lang="en-US" altLang="ko-KR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da-DK" altLang="ko-KR" dirty="0" smtClean="0">
                <a:latin typeface="Consolas" pitchFamily="49" charset="0"/>
                <a:cs typeface="Consolas" pitchFamily="49" charset="0"/>
              </a:rPr>
              <a:t>  if(ET[mt</a:t>
            </a:r>
            <a:r>
              <a:rPr lang="da-DK" altLang="ko-KR" dirty="0">
                <a:latin typeface="Consolas" pitchFamily="49" charset="0"/>
                <a:cs typeface="Consolas" pitchFamily="49" charset="0"/>
              </a:rPr>
              <a:t>][h][hp][mp])return ET[mt][h][hp][mp];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if(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hp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&lt;0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||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&lt;=0||MOUNTAIN[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].h&lt;h)return ET[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][h][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]=-1;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if(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==NUMBEROFMOUNTAIN)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{</a:t>
            </a:r>
            <a:endParaRPr lang="en-US" altLang="ko-KR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maximum=-1;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if(MOUNTAIN[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].h-h&lt;=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)maximum=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for(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i=1;i&lt;=WHERECANGO_POINTER[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];i++)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{</a:t>
            </a:r>
            <a:endParaRPr lang="en-US" altLang="ko-KR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hh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  if(h&lt;ROAD[WHERECANGO[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start_height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altLang="ko-KR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hh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=ROAD[WHERECANGO[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start_height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-h;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  else 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hh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=0;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  if(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hp-hh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&gt;=0&amp;&amp;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-ROAD[WHERECANGO[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MP&gt;0)maximum=max(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maximum,f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(ROAD[WHERECANGO[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end,ROAD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[WHERECANGO[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end_height,hp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-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hh,mp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-ROAD[WHERECANGO[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][i]].MP));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}</a:t>
            </a:r>
            <a:endParaRPr lang="en-US" altLang="ko-KR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return 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ET[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][h][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]=maximum;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ko-KR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21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2685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O(N!)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88032" y="1640989"/>
            <a:ext cx="86764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Consolas" pitchFamily="49" charset="0"/>
                <a:cs typeface="Consolas" pitchFamily="49" charset="0"/>
              </a:rPr>
              <a:t>else</a:t>
            </a:r>
          </a:p>
          <a:p>
            <a:r>
              <a:rPr lang="en-US" altLang="ko-KR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maximum=-1;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i=1;i&lt;=WHERECANGO_POINTER[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];i++)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{</a:t>
            </a:r>
            <a:endParaRPr lang="en-US" altLang="ko-KR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hh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if(h&lt;ROAD[WHERECANGO[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start_height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altLang="ko-KR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hh</a:t>
            </a:r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=ROAD[WHERECANGO[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start_height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-h;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else 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hh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=0;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  if(</a:t>
            </a:r>
            <a:r>
              <a:rPr lang="en-US" altLang="ko-KR" dirty="0" err="1" smtClean="0">
                <a:latin typeface="Consolas" pitchFamily="49" charset="0"/>
                <a:cs typeface="Consolas" pitchFamily="49" charset="0"/>
              </a:rPr>
              <a:t>hp-hh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&gt;=0&amp;&amp;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-ROAD[WHERECANGO[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][i]].MP&gt;0)maximum=max(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maximum,f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(ROAD[WHERECANGO[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end,ROAD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[WHERECANGO[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end_height,hp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-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hh,mp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-ROAD[WHERECANGO[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][i]].MP));</a:t>
            </a: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ko-KR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dirty="0" smtClean="0">
                <a:latin typeface="Consolas" pitchFamily="49" charset="0"/>
                <a:cs typeface="Consolas" pitchFamily="49" charset="0"/>
              </a:rPr>
              <a:t>  return 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ET[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mt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][h][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hp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][</a:t>
            </a:r>
            <a:r>
              <a:rPr lang="en-US" altLang="ko-KR" dirty="0" err="1">
                <a:latin typeface="Consolas" pitchFamily="49" charset="0"/>
                <a:cs typeface="Consolas" pitchFamily="49" charset="0"/>
              </a:rPr>
              <a:t>mp</a:t>
            </a:r>
            <a:r>
              <a:rPr lang="en-US" altLang="ko-KR" dirty="0">
                <a:latin typeface="Consolas" pitchFamily="49" charset="0"/>
                <a:cs typeface="Consolas" pitchFamily="49" charset="0"/>
              </a:rPr>
              <a:t>]=maximum;</a:t>
            </a:r>
          </a:p>
          <a:p>
            <a:r>
              <a:rPr lang="en-US" altLang="ko-KR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908720"/>
            <a:ext cx="1717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(f </a:t>
            </a:r>
            <a:r>
              <a:rPr lang="ko-KR" altLang="en-US" dirty="0" smtClean="0"/>
              <a:t>함수 이어서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421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4039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O(N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3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H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HP)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805" y="1124744"/>
            <a:ext cx="87516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기본적인 원리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벨만</a:t>
            </a:r>
            <a:r>
              <a:rPr lang="en-US" altLang="ko-KR" dirty="0" smtClean="0"/>
              <a:t>-</a:t>
            </a:r>
            <a:r>
              <a:rPr lang="ko-KR" altLang="en-US" dirty="0" smtClean="0"/>
              <a:t>포드 알고리즘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가중 </a:t>
            </a:r>
            <a:r>
              <a:rPr lang="ko-KR" altLang="en-US" dirty="0"/>
              <a:t>유향 그래프에서 최단 경로 </a:t>
            </a:r>
            <a:r>
              <a:rPr lang="ko-KR" altLang="en-US" dirty="0" smtClean="0"/>
              <a:t>문제를 </a:t>
            </a:r>
            <a:r>
              <a:rPr lang="ko-KR" altLang="en-US" dirty="0"/>
              <a:t>푸는 알고리즘이다</a:t>
            </a:r>
            <a:r>
              <a:rPr lang="en-US" altLang="ko-KR" dirty="0"/>
              <a:t>. </a:t>
            </a:r>
            <a:r>
              <a:rPr lang="ko-KR" altLang="en-US" dirty="0"/>
              <a:t>이때 간선의 가중치는 음수일 수도 있다</a:t>
            </a:r>
            <a:r>
              <a:rPr lang="en-US" altLang="ko-KR" dirty="0"/>
              <a:t>. </a:t>
            </a:r>
            <a:r>
              <a:rPr lang="ko-KR" altLang="en-US" dirty="0" err="1" smtClean="0"/>
              <a:t>다익스트라</a:t>
            </a:r>
            <a:r>
              <a:rPr lang="ko-KR" altLang="en-US" dirty="0" smtClean="0"/>
              <a:t>  알고리즘은 </a:t>
            </a:r>
            <a:r>
              <a:rPr lang="ko-KR" altLang="en-US" dirty="0" err="1"/>
              <a:t>벨먼</a:t>
            </a:r>
            <a:r>
              <a:rPr lang="en-US" altLang="ko-KR" dirty="0"/>
              <a:t>-</a:t>
            </a:r>
            <a:r>
              <a:rPr lang="ko-KR" altLang="en-US" dirty="0"/>
              <a:t>포드 알고리즘과 동일한 작업을 수행하고 실행속도도 더 빠르다</a:t>
            </a:r>
            <a:r>
              <a:rPr lang="en-US" altLang="ko-KR" dirty="0"/>
              <a:t>. </a:t>
            </a:r>
            <a:r>
              <a:rPr lang="ko-KR" altLang="en-US" dirty="0"/>
              <a:t>하지만 </a:t>
            </a:r>
            <a:r>
              <a:rPr lang="ko-KR" altLang="en-US" dirty="0" err="1" smtClean="0"/>
              <a:t>다익스트라</a:t>
            </a:r>
            <a:r>
              <a:rPr lang="ko-KR" altLang="en-US" dirty="0" smtClean="0"/>
              <a:t> </a:t>
            </a:r>
            <a:r>
              <a:rPr lang="ko-KR" altLang="en-US" dirty="0"/>
              <a:t>알고리즘은 가중치가 음수인 경우는 처리할 수 없으므로</a:t>
            </a:r>
            <a:r>
              <a:rPr lang="en-US" altLang="ko-KR" dirty="0"/>
              <a:t>, </a:t>
            </a:r>
            <a:r>
              <a:rPr lang="ko-KR" altLang="en-US" dirty="0"/>
              <a:t>이런 경우에는 </a:t>
            </a:r>
            <a:r>
              <a:rPr lang="ko-KR" altLang="en-US" dirty="0" smtClean="0"/>
              <a:t>벨만</a:t>
            </a:r>
            <a:r>
              <a:rPr lang="en-US" altLang="ko-KR" dirty="0" smtClean="0"/>
              <a:t>-</a:t>
            </a:r>
            <a:r>
              <a:rPr lang="ko-KR" altLang="en-US" dirty="0"/>
              <a:t>포드 알고리즘을 사용한다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이 문제에서는 </a:t>
            </a:r>
            <a:r>
              <a:rPr lang="en-US" altLang="ko-KR" dirty="0" smtClean="0"/>
              <a:t>greedy</a:t>
            </a:r>
            <a:r>
              <a:rPr lang="ko-KR" altLang="en-US" dirty="0" smtClean="0"/>
              <a:t>를 적용하기 힘들어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모든 곳에서 갱신이 일어나지 않을 때까지 벨만</a:t>
            </a:r>
            <a:r>
              <a:rPr lang="en-US" altLang="ko-KR" dirty="0" smtClean="0"/>
              <a:t>-</a:t>
            </a:r>
            <a:r>
              <a:rPr lang="ko-KR" altLang="en-US" dirty="0" smtClean="0"/>
              <a:t>포드 알고리즘을 응용하여 각 산의 </a:t>
            </a:r>
            <a:r>
              <a:rPr lang="en-US" altLang="ko-KR" dirty="0" smtClean="0"/>
              <a:t>H</a:t>
            </a:r>
            <a:r>
              <a:rPr lang="ko-KR" altLang="en-US" dirty="0" smtClean="0"/>
              <a:t>당 </a:t>
            </a:r>
            <a:r>
              <a:rPr lang="en-US" altLang="ko-KR" dirty="0" smtClean="0"/>
              <a:t>HP</a:t>
            </a:r>
            <a:r>
              <a:rPr lang="ko-KR" altLang="en-US" dirty="0" smtClean="0"/>
              <a:t>당 최소 소모 </a:t>
            </a:r>
            <a:r>
              <a:rPr lang="en-US" altLang="ko-KR" dirty="0" smtClean="0"/>
              <a:t>MP</a:t>
            </a:r>
            <a:r>
              <a:rPr lang="ko-KR" altLang="en-US" dirty="0" smtClean="0"/>
              <a:t>를 구하였다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034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4039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O(N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3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H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HP)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805" y="1124744"/>
            <a:ext cx="26404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갈 수 있는 길을 만들자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길의 최대 개수 </a:t>
            </a:r>
            <a:r>
              <a:rPr lang="en-US" altLang="ko-KR" dirty="0" smtClean="0"/>
              <a:t>: N</a:t>
            </a:r>
            <a:r>
              <a:rPr lang="en-US" altLang="ko-KR" b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en-US" altLang="ko-KR" dirty="0" smtClean="0"/>
              <a:t>H</a:t>
            </a: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254259"/>
              </p:ext>
            </p:extLst>
          </p:nvPr>
        </p:nvGraphicFramePr>
        <p:xfrm>
          <a:off x="2064863" y="2910552"/>
          <a:ext cx="743744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744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925865"/>
              </p:ext>
            </p:extLst>
          </p:nvPr>
        </p:nvGraphicFramePr>
        <p:xfrm>
          <a:off x="5556448" y="2910552"/>
          <a:ext cx="743744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744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직선 화살표 연결선 7"/>
          <p:cNvCxnSpPr/>
          <p:nvPr/>
        </p:nvCxnSpPr>
        <p:spPr>
          <a:xfrm flipV="1">
            <a:off x="2776626" y="3126576"/>
            <a:ext cx="2803486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 flipV="1">
            <a:off x="2771800" y="3486616"/>
            <a:ext cx="2803486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/>
          <p:nvPr/>
        </p:nvCxnSpPr>
        <p:spPr>
          <a:xfrm flipV="1">
            <a:off x="2771800" y="3846656"/>
            <a:ext cx="2803486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 flipV="1">
            <a:off x="2771800" y="4206696"/>
            <a:ext cx="2803486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0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4039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O(N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3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H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HP)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126876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02100" y="836712"/>
            <a:ext cx="756084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for(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 i=1;i&lt;=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NUMBEROFMOUNTAIN;i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++){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j=1;j&lt;=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NUMBEROFMOUNTAIN;j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++){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if(i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&gt;=j)continue;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dis=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dist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(MOUNTAIN[i],MOUNTAIN[j]);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if(dis&gt;MAX_LONG)continue;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t=MOUNTAIN[j].h;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while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((t-dis)&gt;MOUNTAIN[i].h)t--;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for(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k=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t;k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&gt;=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dis;k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-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-){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++;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].start=i;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].end=j;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start_height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=k-dis;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end_height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=k;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].MP=dis;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t=MOUNTAIN[i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].h;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while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((t-dis)&gt;MOUNTAIN[j].h)t--;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for(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k=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t;k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&gt;=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dis;k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-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-){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++;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].start=j;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].end=i;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start_height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=k-dis;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end_height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=k;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ROAD[ROAD_NUM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].MP=dis;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}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}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altLang="ko-KR" sz="12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14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4039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O(N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3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H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HP)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1268760"/>
            <a:ext cx="842493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하나의 산에서 다른 곳으로 건너가게 되면 그 높이에서 체력을 사용하거나 사용하지 않아 높낮이를 조절할 수 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en-US" altLang="ko-KR" dirty="0" smtClean="0"/>
              <a:t>-&gt; DT[</a:t>
            </a:r>
            <a:r>
              <a:rPr lang="ko-KR" altLang="en-US" dirty="0" smtClean="0"/>
              <a:t>산의 번호</a:t>
            </a:r>
            <a:r>
              <a:rPr lang="en-US" altLang="ko-KR" dirty="0" smtClean="0"/>
              <a:t>][</a:t>
            </a:r>
            <a:r>
              <a:rPr lang="ko-KR" altLang="en-US" dirty="0" smtClean="0"/>
              <a:t>산의 높이</a:t>
            </a:r>
            <a:r>
              <a:rPr lang="en-US" altLang="ko-KR" dirty="0" smtClean="0"/>
              <a:t>][</a:t>
            </a:r>
            <a:r>
              <a:rPr lang="ko-KR" altLang="en-US" dirty="0" smtClean="0"/>
              <a:t>사용한 </a:t>
            </a:r>
            <a:r>
              <a:rPr lang="en-US" altLang="ko-KR" dirty="0" smtClean="0"/>
              <a:t>HP]</a:t>
            </a:r>
            <a:r>
              <a:rPr lang="ko-KR" altLang="en-US" dirty="0" smtClean="0"/>
              <a:t>을 만들어 </a:t>
            </a:r>
            <a:r>
              <a:rPr lang="en-US" altLang="ko-KR" dirty="0" smtClean="0"/>
              <a:t>MP</a:t>
            </a:r>
            <a:r>
              <a:rPr lang="ko-KR" altLang="en-US" dirty="0" smtClean="0"/>
              <a:t>사용량의 최소를 저장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어떤 높이에 도달할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높이보다 낮을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같은 체력에 대하여 적은 </a:t>
            </a:r>
            <a:r>
              <a:rPr lang="en-US" altLang="ko-KR" dirty="0" smtClean="0"/>
              <a:t>MP</a:t>
            </a:r>
            <a:r>
              <a:rPr lang="ko-KR" altLang="en-US" dirty="0" smtClean="0"/>
              <a:t>사용량을 저장한다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그 높이보다 높을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한 칸 높아질 때마다 체력을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소모하여 적은 </a:t>
            </a:r>
            <a:r>
              <a:rPr lang="en-US" altLang="ko-KR" dirty="0" smtClean="0"/>
              <a:t>MP</a:t>
            </a:r>
            <a:r>
              <a:rPr lang="ko-KR" altLang="en-US" dirty="0" smtClean="0"/>
              <a:t>사용량을 저장한다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861664"/>
              </p:ext>
            </p:extLst>
          </p:nvPr>
        </p:nvGraphicFramePr>
        <p:xfrm>
          <a:off x="971600" y="4084280"/>
          <a:ext cx="712879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5758"/>
                <a:gridCol w="1425758"/>
                <a:gridCol w="1425758"/>
                <a:gridCol w="1425758"/>
                <a:gridCol w="1425758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H</a:t>
                      </a:r>
                      <a:r>
                        <a:rPr lang="en-US" altLang="ko-KR" baseline="0" dirty="0" smtClean="0"/>
                        <a:t>   |   HP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T(</a:t>
                      </a:r>
                      <a:r>
                        <a:rPr lang="ko-KR" altLang="en-US" dirty="0" smtClean="0"/>
                        <a:t>새로 갱신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45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4039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O(N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3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H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HP)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5496" y="1508006"/>
            <a:ext cx="90364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if(DT[ROAD[j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].start][ROAD[j].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start_height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][k]+ROAD[j].MP&lt;DT[ROAD[j].end][ROAD[j].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end_height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][k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])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{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check=1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DT[ROAD[j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].end][ROAD[j].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end_height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][k]=DT[ROAD[j].start][ROAD[j].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start_height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][k]+ROAD[j].MP;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new_thing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=DT[ROAD[j].end][ROAD[j].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end_height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][k];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l=0;l&lt;=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HP-k;l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++)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{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for(</a:t>
            </a:r>
            <a:r>
              <a:rPr lang="en-US" altLang="ko-KR" sz="1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m=min(ROAD[j].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end_height+l,MOUNTAIN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[ROAD[j].end].h);m&gt;=0;m--)</a:t>
            </a: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{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  DT[ROAD[j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].end][m][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k+l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]=min(DT[ROAD[j].end][m][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k+l</a:t>
            </a:r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],</a:t>
            </a:r>
            <a:r>
              <a:rPr lang="en-US" altLang="ko-KR" sz="1200" dirty="0" err="1">
                <a:latin typeface="Consolas" pitchFamily="49" charset="0"/>
                <a:cs typeface="Consolas" pitchFamily="49" charset="0"/>
              </a:rPr>
              <a:t>new_thing</a:t>
            </a:r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);</a:t>
            </a:r>
            <a:endParaRPr lang="ko-KR" altLang="en-US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  }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 smtClean="0">
                <a:latin typeface="Consolas" pitchFamily="49" charset="0"/>
                <a:cs typeface="Consolas" pitchFamily="49" charset="0"/>
              </a:rPr>
              <a:t>  }</a:t>
            </a:r>
            <a:endParaRPr lang="en-US" altLang="ko-KR" sz="12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1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ko-KR" altLang="en-US" sz="12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45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4039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해결전략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O2(N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3 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H</a:t>
            </a:r>
            <a:r>
              <a:rPr lang="en-US" altLang="ko-KR" sz="28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HP)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9" y="126876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갱신이 되지 않을 때까지 알고리즘을 돌린 후</a:t>
            </a:r>
            <a:r>
              <a:rPr lang="en-US" altLang="ko-KR" dirty="0" smtClean="0"/>
              <a:t>, NORTHMOUNTAIN</a:t>
            </a:r>
            <a:r>
              <a:rPr lang="ko-KR" altLang="en-US" dirty="0" smtClean="0"/>
              <a:t>의 정상에서의 사용한 </a:t>
            </a:r>
            <a:r>
              <a:rPr lang="en-US" altLang="ko-KR" dirty="0" smtClean="0"/>
              <a:t>MP</a:t>
            </a:r>
            <a:r>
              <a:rPr lang="ko-KR" altLang="en-US" dirty="0" smtClean="0"/>
              <a:t>의 최소량을 조사한다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145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문제</a:t>
            </a:r>
            <a:endParaRPr lang="ko-KR" altLang="en-US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21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문제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123981"/>
            <a:ext cx="819503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dirty="0" smtClean="0">
                <a:latin typeface="+mn-ea"/>
              </a:rPr>
              <a:t>PYH</a:t>
            </a:r>
            <a:r>
              <a:rPr lang="ko-KR" altLang="en-US" dirty="0">
                <a:latin typeface="+mn-ea"/>
              </a:rPr>
              <a:t>는 북쪽 산으로 도망쳐서 거대한 얼음궁전을 지으려고 한다</a:t>
            </a:r>
            <a:r>
              <a:rPr lang="en-US" altLang="ko-KR" dirty="0">
                <a:latin typeface="+mn-ea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PYH</a:t>
            </a:r>
            <a:r>
              <a:rPr lang="ko-KR" altLang="en-US" dirty="0">
                <a:latin typeface="+mn-ea"/>
              </a:rPr>
              <a:t>는 현재 </a:t>
            </a:r>
            <a:r>
              <a:rPr lang="en-US" altLang="ko-KR" dirty="0" smtClean="0">
                <a:latin typeface="+mn-ea"/>
              </a:rPr>
              <a:t>(1,1) </a:t>
            </a:r>
            <a:r>
              <a:rPr lang="ko-KR" altLang="en-US" dirty="0">
                <a:latin typeface="+mn-ea"/>
              </a:rPr>
              <a:t>위치에 높이 </a:t>
            </a:r>
            <a:r>
              <a:rPr lang="en-US" altLang="ko-KR" dirty="0">
                <a:latin typeface="+mn-ea"/>
              </a:rPr>
              <a:t>0</a:t>
            </a:r>
            <a:r>
              <a:rPr lang="ko-KR" altLang="en-US" dirty="0">
                <a:latin typeface="+mn-ea"/>
              </a:rPr>
              <a:t>인 곳에서 출발하고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좌표가 </a:t>
            </a:r>
            <a:r>
              <a:rPr lang="en-US" altLang="ko-KR" dirty="0">
                <a:latin typeface="+mn-ea"/>
              </a:rPr>
              <a:t>(</a:t>
            </a:r>
            <a:r>
              <a:rPr lang="en-US" altLang="ko-KR" dirty="0" err="1">
                <a:latin typeface="+mn-ea"/>
              </a:rPr>
              <a:t>m,n</a:t>
            </a:r>
            <a:r>
              <a:rPr lang="en-US" altLang="ko-KR" dirty="0">
                <a:latin typeface="+mn-ea"/>
              </a:rPr>
              <a:t>)</a:t>
            </a:r>
            <a:r>
              <a:rPr lang="ko-KR" altLang="en-US" dirty="0">
                <a:latin typeface="+mn-ea"/>
              </a:rPr>
              <a:t>이고 높이가 </a:t>
            </a:r>
            <a:r>
              <a:rPr lang="en-US" altLang="ko-KR" dirty="0">
                <a:latin typeface="+mn-ea"/>
              </a:rPr>
              <a:t>H</a:t>
            </a:r>
            <a:r>
              <a:rPr lang="ko-KR" altLang="en-US" dirty="0">
                <a:latin typeface="+mn-ea"/>
              </a:rPr>
              <a:t>인 북쪽 산의 정상에 서서 자신만의 얼음궁전을 지으려 한다</a:t>
            </a:r>
            <a:r>
              <a:rPr lang="en-US" altLang="ko-KR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dirty="0">
                <a:latin typeface="+mn-ea"/>
              </a:rPr>
              <a:t>단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이곳에서의 모든 거리는 택시거리를 이용한다</a:t>
            </a:r>
            <a:r>
              <a:rPr lang="en-US" altLang="ko-KR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dirty="0">
                <a:latin typeface="+mn-ea"/>
              </a:rPr>
              <a:t>그러나 그가 가는 길이 평탄하기만 한 것은 아니다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북쪽 산으로 가는 과정에는 평지가 존재하지 않고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수많은 산 또는 낭떠러지를 거쳐야 한다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즉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산 또는 낭떠러지만 존재한다</a:t>
            </a:r>
            <a:r>
              <a:rPr lang="en-US" altLang="ko-KR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dirty="0">
                <a:latin typeface="+mn-ea"/>
              </a:rPr>
              <a:t>다행히도 그는 얼음을 다루는 신기한 능력을 가지고 있어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얼음계단을 만들어 자신의 목적지로 갈 수 있다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그는 얼만큼의 </a:t>
            </a:r>
            <a:r>
              <a:rPr lang="en-US" altLang="ko-KR" dirty="0">
                <a:latin typeface="+mn-ea"/>
              </a:rPr>
              <a:t>MP</a:t>
            </a:r>
            <a:r>
              <a:rPr lang="ko-KR" altLang="en-US" dirty="0">
                <a:latin typeface="+mn-ea"/>
              </a:rPr>
              <a:t>를 사용할 수 있고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사람이기에 당연히 </a:t>
            </a:r>
            <a:r>
              <a:rPr lang="en-US" altLang="ko-KR" dirty="0">
                <a:latin typeface="+mn-ea"/>
              </a:rPr>
              <a:t>HP</a:t>
            </a:r>
            <a:r>
              <a:rPr lang="ko-KR" altLang="en-US" dirty="0">
                <a:latin typeface="+mn-ea"/>
              </a:rPr>
              <a:t>를 가지고 있다</a:t>
            </a:r>
            <a:r>
              <a:rPr lang="en-US" altLang="ko-KR" dirty="0">
                <a:latin typeface="+mn-ea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US" altLang="ko-KR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6713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문제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12805" y="786461"/>
            <a:ext cx="860766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얼음궁전을 만들기 위해 </a:t>
            </a:r>
            <a:r>
              <a:rPr lang="ko-KR" altLang="en-US" sz="1600" dirty="0" err="1">
                <a:latin typeface="+mn-ea"/>
              </a:rPr>
              <a:t>북쪽산의</a:t>
            </a:r>
            <a:r>
              <a:rPr lang="ko-KR" altLang="en-US" sz="1600" dirty="0">
                <a:latin typeface="+mn-ea"/>
              </a:rPr>
              <a:t> 정상에 가는 방법은 크게 두 가지로 분류된다 </a:t>
            </a:r>
            <a:r>
              <a:rPr lang="en-US" altLang="ko-KR" sz="1600" dirty="0">
                <a:latin typeface="+mn-ea"/>
              </a:rPr>
              <a:t>: </a:t>
            </a:r>
            <a:r>
              <a:rPr lang="ko-KR" altLang="en-US" sz="1600" dirty="0">
                <a:latin typeface="+mn-ea"/>
              </a:rPr>
              <a:t>얼음 계단을 만들어 다른 산으로 건너가거나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같은 산 내에서 위로 올라가거나 아래로 내려가는 것이다</a:t>
            </a:r>
            <a:r>
              <a:rPr lang="en-US" altLang="ko-KR" sz="1600" dirty="0">
                <a:latin typeface="+mn-ea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우선</a:t>
            </a:r>
            <a:r>
              <a:rPr lang="en-US" altLang="ko-KR" sz="1600" dirty="0">
                <a:latin typeface="+mn-ea"/>
              </a:rPr>
              <a:t>, PYH</a:t>
            </a:r>
            <a:r>
              <a:rPr lang="ko-KR" altLang="en-US" sz="1600" dirty="0">
                <a:latin typeface="+mn-ea"/>
              </a:rPr>
              <a:t>는 현재 자신의 위치에서 다른 산으로 얼음계단을 만들어 산을 건너갈 수 있다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얼음계단을 타고 올라갈 경우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얼음계단의 길이만큼 </a:t>
            </a:r>
            <a:r>
              <a:rPr lang="en-US" altLang="ko-KR" sz="1600" dirty="0">
                <a:latin typeface="+mn-ea"/>
              </a:rPr>
              <a:t>MP</a:t>
            </a:r>
            <a:r>
              <a:rPr lang="ko-KR" altLang="en-US" sz="1600" dirty="0">
                <a:latin typeface="+mn-ea"/>
              </a:rPr>
              <a:t>가 소모되지만</a:t>
            </a:r>
            <a:r>
              <a:rPr lang="en-US" altLang="ko-KR" sz="1600" dirty="0">
                <a:latin typeface="+mn-ea"/>
              </a:rPr>
              <a:t>, HP</a:t>
            </a:r>
            <a:r>
              <a:rPr lang="ko-KR" altLang="en-US" sz="1600" dirty="0">
                <a:latin typeface="+mn-ea"/>
              </a:rPr>
              <a:t>는 소모되지 않는다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그는 얼음계단을 통해 내려가는 것을 싫어하기 때문에 오직 얼음계단을 타고 올라갈 수밖에 없다</a:t>
            </a:r>
            <a:r>
              <a:rPr lang="en-US" altLang="ko-KR" sz="1600" dirty="0">
                <a:latin typeface="+mn-ea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얼음계단의 기울기는 </a:t>
            </a:r>
            <a:r>
              <a:rPr lang="en-US" altLang="ko-KR" sz="1600" dirty="0">
                <a:latin typeface="+mn-ea"/>
              </a:rPr>
              <a:t>1</a:t>
            </a:r>
            <a:r>
              <a:rPr lang="ko-KR" altLang="en-US" sz="1600" dirty="0">
                <a:latin typeface="+mn-ea"/>
              </a:rPr>
              <a:t>이기 때문에 </a:t>
            </a:r>
            <a:r>
              <a:rPr lang="en-US" altLang="ko-KR" sz="1600" dirty="0">
                <a:latin typeface="+mn-ea"/>
              </a:rPr>
              <a:t>k</a:t>
            </a:r>
            <a:r>
              <a:rPr lang="ko-KR" altLang="en-US" sz="1600" dirty="0">
                <a:latin typeface="+mn-ea"/>
              </a:rPr>
              <a:t>만큼 떨어진 산으로 가려면 얼음계단을 </a:t>
            </a:r>
            <a:r>
              <a:rPr lang="en-US" altLang="ko-KR" sz="1600" dirty="0">
                <a:latin typeface="+mn-ea"/>
              </a:rPr>
              <a:t>k</a:t>
            </a:r>
            <a:r>
              <a:rPr lang="ko-KR" altLang="en-US" sz="1600" dirty="0">
                <a:latin typeface="+mn-ea"/>
              </a:rPr>
              <a:t>만큼 만들어 건너가고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자신의 높이가 </a:t>
            </a:r>
            <a:r>
              <a:rPr lang="en-US" altLang="ko-KR" sz="1600" dirty="0">
                <a:latin typeface="+mn-ea"/>
              </a:rPr>
              <a:t>k</a:t>
            </a:r>
            <a:r>
              <a:rPr lang="ko-KR" altLang="en-US" sz="1600" dirty="0">
                <a:latin typeface="+mn-ea"/>
              </a:rPr>
              <a:t>만큼 높아지게 된다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이렇게 되면 기존에 높이 </a:t>
            </a:r>
            <a:r>
              <a:rPr lang="en-US" altLang="ko-KR" sz="1600" dirty="0">
                <a:latin typeface="+mn-ea"/>
              </a:rPr>
              <a:t>h</a:t>
            </a:r>
            <a:r>
              <a:rPr lang="ko-KR" altLang="en-US" sz="1600" dirty="0">
                <a:latin typeface="+mn-ea"/>
              </a:rPr>
              <a:t>에 있었다면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산을 건너가서는 </a:t>
            </a:r>
            <a:r>
              <a:rPr lang="en-US" altLang="ko-KR" sz="1600" dirty="0" err="1">
                <a:latin typeface="+mn-ea"/>
              </a:rPr>
              <a:t>h+k</a:t>
            </a:r>
            <a:r>
              <a:rPr lang="en-US" altLang="ko-KR" sz="1600" dirty="0">
                <a:latin typeface="+mn-ea"/>
              </a:rPr>
              <a:t> </a:t>
            </a:r>
            <a:r>
              <a:rPr lang="ko-KR" altLang="en-US" sz="1600" dirty="0">
                <a:latin typeface="+mn-ea"/>
              </a:rPr>
              <a:t>높이에 있게 된다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얼음계단을 만들 때에는 계단의 출발점과 도착점이 모두 산에 붙어있어야 한다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예를 들어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목표한 산보다 높이 계단을 만들 경우 그 산에 도착할 수 없게 된다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따라서 산과 산의 거리가 매우 멀 경우에는 </a:t>
            </a:r>
            <a:r>
              <a:rPr lang="en-US" altLang="ko-KR" sz="1600" dirty="0">
                <a:latin typeface="+mn-ea"/>
              </a:rPr>
              <a:t>MP</a:t>
            </a:r>
            <a:r>
              <a:rPr lang="ko-KR" altLang="en-US" sz="1600" dirty="0">
                <a:latin typeface="+mn-ea"/>
              </a:rPr>
              <a:t>가 충분하여도 갈 수 없게 된다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또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안타깝게도 한 번 계단을 만들 때에는 최대 </a:t>
            </a:r>
            <a:r>
              <a:rPr lang="en-US" altLang="ko-KR" sz="1600" dirty="0">
                <a:latin typeface="+mn-ea"/>
              </a:rPr>
              <a:t>L</a:t>
            </a:r>
            <a:r>
              <a:rPr lang="ko-KR" altLang="en-US" sz="1600" dirty="0">
                <a:latin typeface="+mn-ea"/>
              </a:rPr>
              <a:t>만큼만 만들 수 있다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따라서 </a:t>
            </a:r>
            <a:r>
              <a:rPr lang="en-US" altLang="ko-KR" sz="1600" dirty="0">
                <a:latin typeface="+mn-ea"/>
              </a:rPr>
              <a:t>MP</a:t>
            </a:r>
            <a:r>
              <a:rPr lang="ko-KR" altLang="en-US" sz="1600" dirty="0">
                <a:latin typeface="+mn-ea"/>
              </a:rPr>
              <a:t>가 많다고 해서 아무 산으로나 갈 수 있는 것은 아니다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altLang="ko-KR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8797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문제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44016" y="976074"/>
            <a:ext cx="90364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dirty="0">
                <a:latin typeface="+mn-ea"/>
              </a:rPr>
              <a:t>하나의 산에서 움직이는 방법은 위로 올라가는 경우와 아래로 내려가는 경우가 있다</a:t>
            </a:r>
            <a:r>
              <a:rPr lang="en-US" altLang="ko-KR" dirty="0">
                <a:latin typeface="+mn-ea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ko-KR" altLang="en-US" dirty="0">
                <a:latin typeface="+mn-ea"/>
              </a:rPr>
              <a:t>위로 올라갈 경우 높이가 </a:t>
            </a:r>
            <a:r>
              <a:rPr lang="en-US" altLang="ko-KR" dirty="0">
                <a:latin typeface="+mn-ea"/>
              </a:rPr>
              <a:t>1 </a:t>
            </a:r>
            <a:r>
              <a:rPr lang="ko-KR" altLang="en-US" dirty="0">
                <a:latin typeface="+mn-ea"/>
              </a:rPr>
              <a:t>증가할 때마다 </a:t>
            </a:r>
            <a:r>
              <a:rPr lang="en-US" altLang="ko-KR" dirty="0">
                <a:latin typeface="+mn-ea"/>
              </a:rPr>
              <a:t>HP</a:t>
            </a:r>
            <a:r>
              <a:rPr lang="ko-KR" altLang="en-US" dirty="0">
                <a:latin typeface="+mn-ea"/>
              </a:rPr>
              <a:t>가 </a:t>
            </a:r>
            <a:r>
              <a:rPr lang="en-US" altLang="ko-KR" dirty="0">
                <a:latin typeface="+mn-ea"/>
              </a:rPr>
              <a:t>1</a:t>
            </a:r>
            <a:r>
              <a:rPr lang="ko-KR" altLang="en-US" dirty="0">
                <a:latin typeface="+mn-ea"/>
              </a:rPr>
              <a:t>씩 감소하게 된다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그러나 아래로 내려갈 때에는 미끄러지면 되기 때문에 </a:t>
            </a:r>
            <a:r>
              <a:rPr lang="en-US" altLang="ko-KR" dirty="0">
                <a:latin typeface="+mn-ea"/>
              </a:rPr>
              <a:t>HP</a:t>
            </a:r>
            <a:r>
              <a:rPr lang="ko-KR" altLang="en-US" dirty="0">
                <a:latin typeface="+mn-ea"/>
              </a:rPr>
              <a:t>가 감소하지 않는다</a:t>
            </a:r>
            <a:r>
              <a:rPr lang="en-US" altLang="ko-KR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altLang="ko-KR" dirty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PYH</a:t>
            </a:r>
            <a:r>
              <a:rPr lang="ko-KR" altLang="en-US" dirty="0">
                <a:latin typeface="+mn-ea"/>
              </a:rPr>
              <a:t>는 북쪽 산의 정상에서 자신에게 남은 모든 </a:t>
            </a:r>
            <a:r>
              <a:rPr lang="en-US" altLang="ko-KR" dirty="0">
                <a:latin typeface="+mn-ea"/>
              </a:rPr>
              <a:t>MP</a:t>
            </a:r>
            <a:r>
              <a:rPr lang="ko-KR" altLang="en-US" dirty="0">
                <a:latin typeface="+mn-ea"/>
              </a:rPr>
              <a:t>를 사용하여 최대한 큰 얼음궁전을 짓고 싶어 한다</a:t>
            </a:r>
            <a:r>
              <a:rPr lang="en-US" altLang="ko-KR" dirty="0">
                <a:latin typeface="+mn-ea"/>
              </a:rPr>
              <a:t>. 1MP</a:t>
            </a:r>
            <a:r>
              <a:rPr lang="ko-KR" altLang="en-US" dirty="0">
                <a:latin typeface="+mn-ea"/>
              </a:rPr>
              <a:t>를 사용하면 </a:t>
            </a:r>
            <a:r>
              <a:rPr lang="en-US" altLang="ko-KR" dirty="0">
                <a:latin typeface="+mn-ea"/>
              </a:rPr>
              <a:t>1</a:t>
            </a:r>
            <a:r>
              <a:rPr lang="ko-KR" altLang="en-US" dirty="0">
                <a:latin typeface="+mn-ea"/>
              </a:rPr>
              <a:t>크기의 얼음궁전을 지을 수 있다</a:t>
            </a:r>
            <a:r>
              <a:rPr lang="en-US" altLang="ko-KR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dirty="0">
                <a:latin typeface="+mn-ea"/>
              </a:rPr>
              <a:t>그런데 </a:t>
            </a:r>
            <a:r>
              <a:rPr lang="en-US" altLang="ko-KR" dirty="0">
                <a:latin typeface="+mn-ea"/>
              </a:rPr>
              <a:t>HP</a:t>
            </a:r>
            <a:r>
              <a:rPr lang="ko-KR" altLang="en-US" dirty="0">
                <a:latin typeface="+mn-ea"/>
              </a:rPr>
              <a:t>가 </a:t>
            </a:r>
            <a:r>
              <a:rPr lang="en-US" altLang="ko-KR" dirty="0">
                <a:latin typeface="+mn-ea"/>
              </a:rPr>
              <a:t>0 </a:t>
            </a:r>
            <a:r>
              <a:rPr lang="ko-KR" altLang="en-US" dirty="0">
                <a:latin typeface="+mn-ea"/>
              </a:rPr>
              <a:t>이하가 된다면 피곤하여 북쪽 산의 정상에 가지 못하고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얼음궁전을 짓지 못할 것이다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단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북쪽 산의 정상에 도착하였을 때 </a:t>
            </a:r>
            <a:r>
              <a:rPr lang="en-US" altLang="ko-KR" dirty="0">
                <a:latin typeface="+mn-ea"/>
              </a:rPr>
              <a:t>HP</a:t>
            </a:r>
            <a:r>
              <a:rPr lang="ko-KR" altLang="en-US" dirty="0">
                <a:latin typeface="+mn-ea"/>
              </a:rPr>
              <a:t>가 </a:t>
            </a:r>
            <a:r>
              <a:rPr lang="en-US" altLang="ko-KR" dirty="0">
                <a:latin typeface="+mn-ea"/>
              </a:rPr>
              <a:t>0</a:t>
            </a:r>
            <a:r>
              <a:rPr lang="ko-KR" altLang="en-US" dirty="0">
                <a:latin typeface="+mn-ea"/>
              </a:rPr>
              <a:t>일 경우는 얼음궁전을 지을 수 있다</a:t>
            </a:r>
            <a:r>
              <a:rPr lang="en-US" altLang="ko-KR" dirty="0">
                <a:latin typeface="+mn-ea"/>
              </a:rPr>
              <a:t>.(</a:t>
            </a:r>
            <a:r>
              <a:rPr lang="ko-KR" altLang="en-US" dirty="0">
                <a:latin typeface="+mn-ea"/>
              </a:rPr>
              <a:t>몸이 하는 일이 없기 때문에</a:t>
            </a:r>
            <a:r>
              <a:rPr lang="en-US" altLang="ko-KR" dirty="0">
                <a:latin typeface="+mn-ea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ko-KR" altLang="en-US" dirty="0">
                <a:latin typeface="+mn-ea"/>
              </a:rPr>
              <a:t>또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얼음 계단을 만드는데 모든 </a:t>
            </a:r>
            <a:r>
              <a:rPr lang="en-US" altLang="ko-KR" dirty="0">
                <a:latin typeface="+mn-ea"/>
              </a:rPr>
              <a:t>MP</a:t>
            </a:r>
            <a:r>
              <a:rPr lang="ko-KR" altLang="en-US" dirty="0">
                <a:latin typeface="+mn-ea"/>
              </a:rPr>
              <a:t>를 다 사용한다면 북쪽 산의 정상에 도착하지 </a:t>
            </a:r>
            <a:r>
              <a:rPr lang="ko-KR" altLang="en-US" dirty="0" err="1">
                <a:latin typeface="+mn-ea"/>
              </a:rPr>
              <a:t>못할수도</a:t>
            </a:r>
            <a:r>
              <a:rPr lang="ko-KR" altLang="en-US" dirty="0">
                <a:latin typeface="+mn-ea"/>
              </a:rPr>
              <a:t> 있고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정상에 도착한다고 하더라도 역시 얼음궁전을 짓지 못할 것이다</a:t>
            </a:r>
            <a:r>
              <a:rPr lang="en-US" altLang="ko-KR" dirty="0">
                <a:latin typeface="+mn-ea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US" altLang="ko-KR" dirty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ko-KR" altLang="en-US" dirty="0">
                <a:latin typeface="+mn-ea"/>
              </a:rPr>
              <a:t>여러 가지 정보가 주어질 때</a:t>
            </a:r>
            <a:r>
              <a:rPr lang="en-US" altLang="ko-KR" dirty="0">
                <a:latin typeface="+mn-ea"/>
              </a:rPr>
              <a:t>, PYH</a:t>
            </a:r>
            <a:r>
              <a:rPr lang="ko-KR" altLang="en-US" dirty="0">
                <a:latin typeface="+mn-ea"/>
              </a:rPr>
              <a:t>가 지을 수 있는 얼음궁전의 최대 크기를 구하여라</a:t>
            </a:r>
            <a:r>
              <a:rPr lang="en-US" altLang="ko-KR" dirty="0">
                <a:latin typeface="+mn-ea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US" altLang="ko-KR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8797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4462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입력형식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639852"/>
            <a:ext cx="8195034" cy="1891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첫째 줄에 북쪽 산의 좌표 </a:t>
            </a:r>
            <a:r>
              <a:rPr lang="en-US" altLang="ko-KR" sz="1600" dirty="0" err="1">
                <a:latin typeface="+mn-ea"/>
              </a:rPr>
              <a:t>m,n</a:t>
            </a:r>
            <a:r>
              <a:rPr lang="ko-KR" altLang="en-US" sz="1600" dirty="0">
                <a:latin typeface="+mn-ea"/>
              </a:rPr>
              <a:t>과 높이 </a:t>
            </a:r>
            <a:r>
              <a:rPr lang="en-US" altLang="ko-KR" sz="1600" dirty="0">
                <a:latin typeface="+mn-ea"/>
              </a:rPr>
              <a:t>H</a:t>
            </a:r>
            <a:r>
              <a:rPr lang="ko-KR" altLang="en-US" sz="1600" dirty="0">
                <a:latin typeface="+mn-ea"/>
              </a:rPr>
              <a:t>가 주어진다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두 번째 줄에 마력 </a:t>
            </a:r>
            <a:r>
              <a:rPr lang="en-US" altLang="ko-KR" sz="1600" dirty="0">
                <a:latin typeface="+mn-ea"/>
              </a:rPr>
              <a:t>MP,</a:t>
            </a:r>
            <a:r>
              <a:rPr lang="ko-KR" altLang="en-US" sz="1600" dirty="0">
                <a:latin typeface="+mn-ea"/>
              </a:rPr>
              <a:t>체력 </a:t>
            </a:r>
            <a:r>
              <a:rPr lang="en-US" altLang="ko-KR" sz="1600" dirty="0">
                <a:latin typeface="+mn-ea"/>
              </a:rPr>
              <a:t>HP</a:t>
            </a:r>
            <a:r>
              <a:rPr lang="ko-KR" altLang="en-US" sz="1600" dirty="0">
                <a:latin typeface="+mn-ea"/>
              </a:rPr>
              <a:t>이 주어진다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세 번째 줄에 한 번에 산을 건너갈 수 있는 거리인 </a:t>
            </a:r>
            <a:r>
              <a:rPr lang="en-US" altLang="ko-KR" sz="1600" dirty="0">
                <a:latin typeface="+mn-ea"/>
              </a:rPr>
              <a:t>L</a:t>
            </a:r>
            <a:r>
              <a:rPr lang="ko-KR" altLang="en-US" sz="1600" dirty="0">
                <a:latin typeface="+mn-ea"/>
              </a:rPr>
              <a:t>이 주어진다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네 번째 줄에 주변에 있는 산들의 개수 </a:t>
            </a:r>
            <a:r>
              <a:rPr lang="en-US" altLang="ko-KR" sz="1600" dirty="0">
                <a:latin typeface="+mn-ea"/>
              </a:rPr>
              <a:t>N</a:t>
            </a:r>
            <a:r>
              <a:rPr lang="ko-KR" altLang="en-US" sz="1600" dirty="0">
                <a:latin typeface="+mn-ea"/>
              </a:rPr>
              <a:t>이 주어진다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다섯 번째 줄부터 </a:t>
            </a:r>
            <a:r>
              <a:rPr lang="en-US" altLang="ko-KR" sz="1600" dirty="0">
                <a:latin typeface="+mn-ea"/>
              </a:rPr>
              <a:t>N+4</a:t>
            </a:r>
            <a:r>
              <a:rPr lang="ko-KR" altLang="en-US" sz="1600" dirty="0">
                <a:latin typeface="+mn-ea"/>
              </a:rPr>
              <a:t>번째 줄까지 주변에 있는 산의 좌표 </a:t>
            </a:r>
            <a:r>
              <a:rPr lang="en-US" altLang="ko-KR" sz="1600" dirty="0" err="1">
                <a:latin typeface="+mn-ea"/>
              </a:rPr>
              <a:t>xi,yi</a:t>
            </a:r>
            <a:r>
              <a:rPr lang="ko-KR" altLang="en-US" sz="1600" dirty="0">
                <a:latin typeface="+mn-ea"/>
              </a:rPr>
              <a:t>와 높이 </a:t>
            </a:r>
            <a:r>
              <a:rPr lang="en-US" altLang="ko-KR" sz="1600" dirty="0">
                <a:latin typeface="+mn-ea"/>
              </a:rPr>
              <a:t>hi</a:t>
            </a:r>
            <a:r>
              <a:rPr lang="ko-KR" altLang="en-US" sz="1600" dirty="0">
                <a:latin typeface="+mn-ea"/>
              </a:rPr>
              <a:t>가 주어진다</a:t>
            </a:r>
            <a:r>
              <a:rPr lang="en-US" altLang="ko-KR" sz="1600" dirty="0">
                <a:latin typeface="+mn-ea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5535256"/>
            <a:ext cx="8195034" cy="783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지을 수 있는 최대 얼음성의 크기를 출력한다</a:t>
            </a:r>
            <a:r>
              <a:rPr lang="en-US" altLang="ko-KR" sz="1600" dirty="0"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지을 수 없는 경우 “</a:t>
            </a:r>
            <a:r>
              <a:rPr lang="en-US" altLang="ko-KR" sz="1600" dirty="0">
                <a:latin typeface="+mn-ea"/>
              </a:rPr>
              <a:t>Impossible”</a:t>
            </a:r>
            <a:r>
              <a:rPr lang="ko-KR" altLang="en-US" sz="1600" dirty="0">
                <a:latin typeface="+mn-ea"/>
              </a:rPr>
              <a:t>을 출력한다</a:t>
            </a:r>
            <a:r>
              <a:rPr lang="en-US" altLang="ko-KR" sz="1600" dirty="0">
                <a:latin typeface="+mn-ea"/>
              </a:rPr>
              <a:t>. </a:t>
            </a:r>
            <a:r>
              <a:rPr lang="ko-KR" altLang="en-US" sz="1600" dirty="0">
                <a:latin typeface="+mn-ea"/>
              </a:rPr>
              <a:t>단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따옴표는 출력하지 않는다</a:t>
            </a:r>
            <a:r>
              <a:rPr lang="en-US" altLang="ko-KR" sz="1600" dirty="0" smtClean="0">
                <a:latin typeface="+mn-ea"/>
              </a:rPr>
              <a:t>.</a:t>
            </a:r>
            <a:endParaRPr lang="en-US" altLang="ko-KR" sz="1600" dirty="0">
              <a:latin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739" y="4935385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출</a:t>
            </a:r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력형식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51520" y="2804735"/>
            <a:ext cx="84110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[Sub task Info]</a:t>
            </a:r>
          </a:p>
          <a:p>
            <a:r>
              <a:rPr lang="en-US" altLang="ko-KR" dirty="0"/>
              <a:t>#1 : 1&lt;=n</a:t>
            </a:r>
            <a:r>
              <a:rPr lang="en-US" altLang="ko-KR" dirty="0" smtClean="0"/>
              <a:t>&lt;=10, 1&lt;=MP&lt;=</a:t>
            </a:r>
            <a:r>
              <a:rPr lang="en-US" altLang="ko-KR" dirty="0" smtClean="0"/>
              <a:t>1000, </a:t>
            </a:r>
            <a:r>
              <a:rPr lang="en-US" altLang="ko-KR" dirty="0" smtClean="0"/>
              <a:t>1&lt;=HP</a:t>
            </a:r>
            <a:r>
              <a:rPr lang="en-US" altLang="ko-KR" dirty="0" smtClean="0"/>
              <a:t>&lt;=</a:t>
            </a:r>
            <a:r>
              <a:rPr lang="en-US" altLang="ko-KR" dirty="0"/>
              <a:t>1</a:t>
            </a:r>
            <a:r>
              <a:rPr lang="en-US" altLang="ko-KR" dirty="0" smtClean="0"/>
              <a:t>0, 0&lt;=hi&lt;=100, 0&lt;=H&lt;=100</a:t>
            </a:r>
            <a:endParaRPr lang="en-US" altLang="ko-KR" dirty="0" smtClean="0"/>
          </a:p>
          <a:p>
            <a:r>
              <a:rPr lang="en-US" altLang="ko-KR" dirty="0" smtClean="0"/>
              <a:t>#2 </a:t>
            </a:r>
            <a:r>
              <a:rPr lang="en-US" altLang="ko-KR" dirty="0"/>
              <a:t>: 1&lt;=n</a:t>
            </a:r>
            <a:r>
              <a:rPr lang="en-US" altLang="ko-KR" dirty="0" smtClean="0"/>
              <a:t>&lt;=20, </a:t>
            </a:r>
            <a:r>
              <a:rPr lang="en-US" altLang="ko-KR" dirty="0"/>
              <a:t>1&lt;=MP</a:t>
            </a:r>
            <a:r>
              <a:rPr lang="en-US" altLang="ko-KR" dirty="0" smtClean="0"/>
              <a:t>&lt;=300</a:t>
            </a:r>
            <a:r>
              <a:rPr lang="en-US" altLang="ko-KR" dirty="0"/>
              <a:t>, 1&lt;=HP</a:t>
            </a:r>
            <a:r>
              <a:rPr lang="en-US" altLang="ko-KR" dirty="0" smtClean="0"/>
              <a:t>&lt;=20, </a:t>
            </a:r>
            <a:r>
              <a:rPr lang="en-US" altLang="ko-KR" dirty="0"/>
              <a:t>0&lt;=hi</a:t>
            </a:r>
            <a:r>
              <a:rPr lang="en-US" altLang="ko-KR" dirty="0" smtClean="0"/>
              <a:t>&lt;=</a:t>
            </a:r>
            <a:r>
              <a:rPr lang="en-US" altLang="ko-KR" dirty="0"/>
              <a:t>3</a:t>
            </a:r>
            <a:r>
              <a:rPr lang="en-US" altLang="ko-KR" dirty="0" smtClean="0"/>
              <a:t>5</a:t>
            </a:r>
            <a:r>
              <a:rPr lang="en-US" altLang="ko-KR" dirty="0" smtClean="0"/>
              <a:t>, </a:t>
            </a:r>
            <a:r>
              <a:rPr lang="en-US" altLang="ko-KR" dirty="0"/>
              <a:t>0&lt;=H</a:t>
            </a:r>
            <a:r>
              <a:rPr lang="en-US" altLang="ko-KR" dirty="0" smtClean="0"/>
              <a:t>&lt;=</a:t>
            </a:r>
            <a:r>
              <a:rPr lang="en-US" altLang="ko-KR" dirty="0" smtClean="0"/>
              <a:t>3</a:t>
            </a:r>
            <a:r>
              <a:rPr lang="en-US" altLang="ko-KR" dirty="0" smtClean="0"/>
              <a:t>5</a:t>
            </a:r>
          </a:p>
          <a:p>
            <a:r>
              <a:rPr lang="en-US" altLang="ko-KR" dirty="0" smtClean="0"/>
              <a:t>#3 </a:t>
            </a:r>
            <a:r>
              <a:rPr lang="en-US" altLang="ko-KR" dirty="0"/>
              <a:t>: 1&lt;=n</a:t>
            </a:r>
            <a:r>
              <a:rPr lang="en-US" altLang="ko-KR" dirty="0" smtClean="0"/>
              <a:t>&lt;=200</a:t>
            </a:r>
            <a:r>
              <a:rPr lang="en-US" altLang="ko-KR" dirty="0"/>
              <a:t>, 1&lt;=MP</a:t>
            </a:r>
            <a:r>
              <a:rPr lang="en-US" altLang="ko-KR" dirty="0" smtClean="0"/>
              <a:t>&lt;=</a:t>
            </a:r>
            <a:r>
              <a:rPr lang="en-US" altLang="ko-KR" dirty="0"/>
              <a:t>5</a:t>
            </a:r>
            <a:r>
              <a:rPr lang="en-US" altLang="ko-KR" dirty="0" smtClean="0"/>
              <a:t>00</a:t>
            </a:r>
            <a:r>
              <a:rPr lang="en-US" altLang="ko-KR" dirty="0"/>
              <a:t>, 1&lt;=HP</a:t>
            </a:r>
            <a:r>
              <a:rPr lang="en-US" altLang="ko-KR" dirty="0" smtClean="0"/>
              <a:t>&lt;=40</a:t>
            </a:r>
            <a:r>
              <a:rPr lang="en-US" altLang="ko-KR" dirty="0"/>
              <a:t>, 0&lt;=hi&lt;=</a:t>
            </a:r>
            <a:r>
              <a:rPr lang="en-US" altLang="ko-KR" dirty="0" smtClean="0"/>
              <a:t>110</a:t>
            </a:r>
            <a:r>
              <a:rPr lang="en-US" altLang="ko-KR" dirty="0"/>
              <a:t>, 0&lt;=H&lt;=</a:t>
            </a:r>
            <a:r>
              <a:rPr lang="en-US" altLang="ko-KR" dirty="0" smtClean="0"/>
              <a:t>110</a:t>
            </a:r>
            <a:endParaRPr lang="en-US" altLang="ko-KR" dirty="0"/>
          </a:p>
          <a:p>
            <a:r>
              <a:rPr lang="en-US" altLang="ko-KR" dirty="0" smtClean="0"/>
              <a:t>#4 </a:t>
            </a:r>
            <a:r>
              <a:rPr lang="en-US" altLang="ko-KR" dirty="0"/>
              <a:t>: 1&lt;=n</a:t>
            </a:r>
            <a:r>
              <a:rPr lang="en-US" altLang="ko-KR" dirty="0" smtClean="0"/>
              <a:t>&lt;=200, </a:t>
            </a:r>
            <a:r>
              <a:rPr lang="en-US" altLang="ko-KR" dirty="0"/>
              <a:t>1&lt;=MP&lt;=1000, 1&lt;=HP</a:t>
            </a:r>
            <a:r>
              <a:rPr lang="en-US" altLang="ko-KR" dirty="0" smtClean="0"/>
              <a:t>&lt;=100</a:t>
            </a:r>
            <a:r>
              <a:rPr lang="en-US" altLang="ko-KR" dirty="0"/>
              <a:t>, 0&lt;=hi</a:t>
            </a:r>
            <a:r>
              <a:rPr lang="en-US" altLang="ko-KR" dirty="0" smtClean="0"/>
              <a:t>&lt;=200</a:t>
            </a:r>
            <a:r>
              <a:rPr lang="en-US" altLang="ko-KR" dirty="0"/>
              <a:t>, 0&lt;=H</a:t>
            </a:r>
            <a:r>
              <a:rPr lang="en-US" altLang="ko-KR" dirty="0" smtClean="0"/>
              <a:t>&lt;=</a:t>
            </a:r>
            <a:r>
              <a:rPr lang="en-US" altLang="ko-KR" dirty="0"/>
              <a:t>2</a:t>
            </a:r>
            <a:r>
              <a:rPr lang="en-US" altLang="ko-KR" dirty="0" smtClean="0"/>
              <a:t>00</a:t>
            </a:r>
            <a:endParaRPr lang="en-US" altLang="ko-KR" dirty="0"/>
          </a:p>
        </p:txBody>
      </p:sp>
      <p:sp>
        <p:nvSpPr>
          <p:cNvPr id="3" name="TextBox 2"/>
          <p:cNvSpPr txBox="1"/>
          <p:nvPr/>
        </p:nvSpPr>
        <p:spPr>
          <a:xfrm>
            <a:off x="639485" y="436510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시간제한 </a:t>
            </a:r>
            <a:r>
              <a:rPr lang="en-US" altLang="ko-KR" dirty="0" smtClean="0"/>
              <a:t>: 4000ms</a:t>
            </a:r>
          </a:p>
        </p:txBody>
      </p:sp>
    </p:spTree>
    <p:extLst>
      <p:ext uri="{BB962C8B-B14F-4D97-AF65-F5344CB8AC3E}">
        <p14:creationId xmlns:p14="http://schemas.microsoft.com/office/powerpoint/2010/main" val="371536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188640"/>
            <a:ext cx="2951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입력과 출력의 예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92696"/>
            <a:ext cx="819503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dirty="0" smtClean="0">
                <a:latin typeface="+mn-ea"/>
              </a:rPr>
              <a:t>입력</a:t>
            </a:r>
            <a:r>
              <a:rPr lang="en-US" altLang="ko-KR" sz="1600" dirty="0" smtClean="0">
                <a:latin typeface="+mn-ea"/>
              </a:rPr>
              <a:t>1</a:t>
            </a:r>
            <a:endParaRPr lang="ko-KR" altLang="en-US" sz="1600" dirty="0">
              <a:latin typeface="+mn-ea"/>
            </a:endParaRPr>
          </a:p>
          <a:p>
            <a:pPr algn="just"/>
            <a:r>
              <a:rPr lang="en-US" altLang="ko-KR" sz="1600" dirty="0">
                <a:latin typeface="+mn-ea"/>
              </a:rPr>
              <a:t>4 4 9</a:t>
            </a:r>
          </a:p>
          <a:p>
            <a:pPr algn="just"/>
            <a:r>
              <a:rPr lang="en-US" altLang="ko-KR" sz="1600" dirty="0">
                <a:latin typeface="+mn-ea"/>
              </a:rPr>
              <a:t>10 4</a:t>
            </a:r>
          </a:p>
          <a:p>
            <a:pPr algn="just"/>
            <a:r>
              <a:rPr lang="en-US" altLang="ko-KR" sz="1600" dirty="0">
                <a:latin typeface="+mn-ea"/>
              </a:rPr>
              <a:t>3</a:t>
            </a:r>
          </a:p>
          <a:p>
            <a:pPr algn="just"/>
            <a:r>
              <a:rPr lang="en-US" altLang="ko-KR" sz="1600" dirty="0">
                <a:latin typeface="+mn-ea"/>
              </a:rPr>
              <a:t>2</a:t>
            </a:r>
          </a:p>
          <a:p>
            <a:pPr algn="just"/>
            <a:r>
              <a:rPr lang="en-US" altLang="ko-KR" sz="1600" dirty="0">
                <a:latin typeface="+mn-ea"/>
              </a:rPr>
              <a:t>1 3 3</a:t>
            </a:r>
          </a:p>
          <a:p>
            <a:pPr algn="just"/>
            <a:r>
              <a:rPr lang="en-US" altLang="ko-KR" sz="1600" dirty="0">
                <a:latin typeface="+mn-ea"/>
              </a:rPr>
              <a:t>3 3 6</a:t>
            </a:r>
          </a:p>
          <a:p>
            <a:pPr algn="just"/>
            <a:endParaRPr lang="en-US" altLang="ko-KR" sz="1600" dirty="0">
              <a:latin typeface="+mn-ea"/>
            </a:endParaRPr>
          </a:p>
          <a:p>
            <a:pPr algn="just"/>
            <a:r>
              <a:rPr lang="ko-KR" altLang="en-US" sz="1600" dirty="0" smtClean="0">
                <a:latin typeface="+mn-ea"/>
              </a:rPr>
              <a:t>출력</a:t>
            </a:r>
            <a:r>
              <a:rPr lang="en-US" altLang="ko-KR" sz="1600" dirty="0" smtClean="0">
                <a:latin typeface="+mn-ea"/>
              </a:rPr>
              <a:t>1</a:t>
            </a:r>
            <a:endParaRPr lang="ko-KR" altLang="en-US" sz="1600" dirty="0">
              <a:latin typeface="+mn-ea"/>
            </a:endParaRPr>
          </a:p>
          <a:p>
            <a:pPr algn="just"/>
            <a:r>
              <a:rPr lang="en-US" altLang="ko-KR" sz="1600" dirty="0" smtClean="0">
                <a:latin typeface="+mn-ea"/>
              </a:rPr>
              <a:t>4</a:t>
            </a:r>
          </a:p>
          <a:p>
            <a:pPr algn="just"/>
            <a:r>
              <a:rPr lang="en-US" altLang="ko-KR" sz="1600" dirty="0" smtClean="0">
                <a:latin typeface="+mn-ea"/>
              </a:rPr>
              <a:t>--(1,1)-&gt;(1,3)-&gt;(3,3)-&gt;(4,4)</a:t>
            </a:r>
            <a:endParaRPr lang="en-US" altLang="ko-KR" sz="1600" dirty="0">
              <a:latin typeface="+mn-ea"/>
            </a:endParaRPr>
          </a:p>
          <a:p>
            <a:pPr algn="just"/>
            <a:endParaRPr lang="en-US" altLang="ko-KR" sz="1600" dirty="0">
              <a:latin typeface="+mn-ea"/>
            </a:endParaRPr>
          </a:p>
          <a:p>
            <a:pPr algn="just"/>
            <a:r>
              <a:rPr lang="ko-KR" altLang="en-US" sz="1600" dirty="0">
                <a:latin typeface="+mn-ea"/>
              </a:rPr>
              <a:t>입력</a:t>
            </a:r>
            <a:r>
              <a:rPr lang="en-US" altLang="ko-KR" sz="1600" dirty="0">
                <a:latin typeface="+mn-ea"/>
              </a:rPr>
              <a:t>2</a:t>
            </a:r>
          </a:p>
          <a:p>
            <a:pPr algn="just"/>
            <a:r>
              <a:rPr lang="en-US" altLang="ko-KR" sz="1600" dirty="0">
                <a:latin typeface="+mn-ea"/>
              </a:rPr>
              <a:t>4 4 10</a:t>
            </a:r>
          </a:p>
          <a:p>
            <a:pPr algn="just"/>
            <a:r>
              <a:rPr lang="en-US" altLang="ko-KR" sz="1600" dirty="0">
                <a:latin typeface="+mn-ea"/>
              </a:rPr>
              <a:t>10 4</a:t>
            </a:r>
          </a:p>
          <a:p>
            <a:pPr algn="just"/>
            <a:r>
              <a:rPr lang="en-US" altLang="ko-KR" sz="1600" dirty="0">
                <a:latin typeface="+mn-ea"/>
              </a:rPr>
              <a:t>3</a:t>
            </a:r>
          </a:p>
          <a:p>
            <a:pPr algn="just"/>
            <a:r>
              <a:rPr lang="en-US" altLang="ko-KR" sz="1600" dirty="0">
                <a:latin typeface="+mn-ea"/>
              </a:rPr>
              <a:t>2</a:t>
            </a:r>
          </a:p>
          <a:p>
            <a:pPr algn="just"/>
            <a:r>
              <a:rPr lang="en-US" altLang="ko-KR" sz="1600" dirty="0">
                <a:latin typeface="+mn-ea"/>
              </a:rPr>
              <a:t>1 3 2</a:t>
            </a:r>
          </a:p>
          <a:p>
            <a:pPr algn="just"/>
            <a:r>
              <a:rPr lang="en-US" altLang="ko-KR" sz="1600" dirty="0">
                <a:latin typeface="+mn-ea"/>
              </a:rPr>
              <a:t>3 3 3</a:t>
            </a:r>
          </a:p>
          <a:p>
            <a:pPr algn="just"/>
            <a:endParaRPr lang="en-US" altLang="ko-KR" sz="1600" dirty="0">
              <a:latin typeface="+mn-ea"/>
            </a:endParaRPr>
          </a:p>
          <a:p>
            <a:pPr algn="just"/>
            <a:r>
              <a:rPr lang="ko-KR" altLang="en-US" sz="1600" dirty="0">
                <a:latin typeface="+mn-ea"/>
              </a:rPr>
              <a:t>출력</a:t>
            </a:r>
            <a:r>
              <a:rPr lang="en-US" altLang="ko-KR" sz="1600" dirty="0">
                <a:latin typeface="+mn-ea"/>
              </a:rPr>
              <a:t>2</a:t>
            </a:r>
          </a:p>
          <a:p>
            <a:pPr algn="just"/>
            <a:r>
              <a:rPr lang="en-US" altLang="ko-KR" sz="1600" dirty="0" smtClean="0">
                <a:latin typeface="+mn-ea"/>
              </a:rPr>
              <a:t>Impossible</a:t>
            </a:r>
          </a:p>
          <a:p>
            <a:pPr algn="just"/>
            <a:endParaRPr lang="en-US" altLang="ko-KR" sz="1600" dirty="0">
              <a:latin typeface="+mn-ea"/>
            </a:endParaRPr>
          </a:p>
          <a:p>
            <a:pPr algn="just"/>
            <a:r>
              <a:rPr lang="en-US" altLang="ko-KR" sz="1600" dirty="0" smtClean="0">
                <a:latin typeface="+mn-ea"/>
              </a:rPr>
              <a:t>--HP</a:t>
            </a:r>
            <a:r>
              <a:rPr lang="ko-KR" altLang="en-US" sz="1600" dirty="0" smtClean="0">
                <a:latin typeface="+mn-ea"/>
              </a:rPr>
              <a:t>가 부족하여 절대로 북쪽 산의</a:t>
            </a:r>
            <a:endParaRPr lang="en-US" altLang="ko-KR" sz="1600" dirty="0" smtClean="0">
              <a:latin typeface="+mn-ea"/>
            </a:endParaRPr>
          </a:p>
          <a:p>
            <a:pPr algn="just"/>
            <a:r>
              <a:rPr lang="en-US" altLang="ko-KR" sz="1600" dirty="0">
                <a:latin typeface="+mn-ea"/>
              </a:rPr>
              <a:t> 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정상에 오를 수 없다</a:t>
            </a:r>
            <a:r>
              <a:rPr lang="en-US" altLang="ko-KR" sz="1600" dirty="0" smtClean="0">
                <a:latin typeface="+mn-ea"/>
              </a:rPr>
              <a:t>.</a:t>
            </a:r>
            <a:endParaRPr lang="en-US" altLang="ko-KR" sz="1600" dirty="0">
              <a:latin typeface="+mn-ea"/>
            </a:endParaRPr>
          </a:p>
          <a:p>
            <a:pPr algn="just"/>
            <a:endParaRPr lang="en-US" altLang="ko-KR" sz="1600" dirty="0">
              <a:latin typeface="+mn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860032" y="625906"/>
            <a:ext cx="4572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ko-KR" altLang="en-US" sz="1600" dirty="0">
                <a:latin typeface="+mn-ea"/>
              </a:rPr>
              <a:t>입력</a:t>
            </a:r>
            <a:r>
              <a:rPr lang="en-US" altLang="ko-KR" sz="1600" dirty="0">
                <a:latin typeface="+mn-ea"/>
              </a:rPr>
              <a:t>3</a:t>
            </a:r>
          </a:p>
          <a:p>
            <a:pPr algn="just"/>
            <a:r>
              <a:rPr lang="en-US" altLang="ko-KR" sz="1600" dirty="0">
                <a:latin typeface="+mn-ea"/>
              </a:rPr>
              <a:t>4 4 10</a:t>
            </a:r>
          </a:p>
          <a:p>
            <a:pPr algn="just"/>
            <a:r>
              <a:rPr lang="en-US" altLang="ko-KR" sz="1600" dirty="0">
                <a:latin typeface="+mn-ea"/>
              </a:rPr>
              <a:t>5 5</a:t>
            </a:r>
          </a:p>
          <a:p>
            <a:pPr algn="just"/>
            <a:r>
              <a:rPr lang="en-US" altLang="ko-KR" sz="1600" dirty="0">
                <a:latin typeface="+mn-ea"/>
              </a:rPr>
              <a:t>3</a:t>
            </a:r>
          </a:p>
          <a:p>
            <a:pPr algn="just"/>
            <a:r>
              <a:rPr lang="en-US" altLang="ko-KR" sz="1600" dirty="0">
                <a:latin typeface="+mn-ea"/>
              </a:rPr>
              <a:t>2</a:t>
            </a:r>
          </a:p>
          <a:p>
            <a:pPr algn="just"/>
            <a:r>
              <a:rPr lang="en-US" altLang="ko-KR" sz="1600" dirty="0">
                <a:latin typeface="+mn-ea"/>
              </a:rPr>
              <a:t>1 3 2</a:t>
            </a:r>
          </a:p>
          <a:p>
            <a:pPr algn="just"/>
            <a:r>
              <a:rPr lang="en-US" altLang="ko-KR" sz="1600" dirty="0">
                <a:latin typeface="+mn-ea"/>
              </a:rPr>
              <a:t>3 3 4</a:t>
            </a:r>
          </a:p>
          <a:p>
            <a:pPr algn="just"/>
            <a:endParaRPr lang="en-US" altLang="ko-KR" sz="1600" dirty="0">
              <a:latin typeface="+mn-ea"/>
            </a:endParaRPr>
          </a:p>
          <a:p>
            <a:pPr algn="just"/>
            <a:r>
              <a:rPr lang="ko-KR" altLang="en-US" sz="1600" dirty="0">
                <a:latin typeface="+mn-ea"/>
              </a:rPr>
              <a:t>출력</a:t>
            </a:r>
            <a:r>
              <a:rPr lang="en-US" altLang="ko-KR" sz="1600" dirty="0">
                <a:latin typeface="+mn-ea"/>
              </a:rPr>
              <a:t>3</a:t>
            </a:r>
          </a:p>
          <a:p>
            <a:pPr algn="just"/>
            <a:r>
              <a:rPr lang="en-US" altLang="ko-KR" sz="1600" dirty="0">
                <a:latin typeface="+mn-ea"/>
              </a:rPr>
              <a:t>Impossible</a:t>
            </a:r>
          </a:p>
          <a:p>
            <a:pPr algn="just"/>
            <a:r>
              <a:rPr lang="en-US" altLang="ko-KR" sz="1600" dirty="0" smtClean="0">
                <a:latin typeface="+mn-ea"/>
              </a:rPr>
              <a:t>-- MP</a:t>
            </a:r>
            <a:r>
              <a:rPr lang="ko-KR" altLang="en-US" sz="1600" dirty="0" smtClean="0">
                <a:latin typeface="+mn-ea"/>
              </a:rPr>
              <a:t>가 부족하여 북쪽 산에 도착할 수 없다</a:t>
            </a:r>
            <a:r>
              <a:rPr lang="en-US" altLang="ko-KR" sz="1600" dirty="0" smtClean="0">
                <a:latin typeface="+mn-ea"/>
              </a:rPr>
              <a:t>.</a:t>
            </a:r>
          </a:p>
          <a:p>
            <a:pPr algn="just"/>
            <a:endParaRPr lang="en-US" altLang="ko-KR" sz="1600" dirty="0">
              <a:latin typeface="+mn-ea"/>
            </a:endParaRPr>
          </a:p>
          <a:p>
            <a:pPr algn="just"/>
            <a:endParaRPr lang="en-US" altLang="ko-KR" sz="1600" dirty="0">
              <a:latin typeface="+mn-ea"/>
            </a:endParaRPr>
          </a:p>
          <a:p>
            <a:pPr algn="just"/>
            <a:r>
              <a:rPr lang="ko-KR" altLang="en-US" sz="1600" dirty="0">
                <a:latin typeface="+mn-ea"/>
              </a:rPr>
              <a:t>입력</a:t>
            </a:r>
            <a:r>
              <a:rPr lang="en-US" altLang="ko-KR" sz="1600" dirty="0">
                <a:latin typeface="+mn-ea"/>
              </a:rPr>
              <a:t>4</a:t>
            </a:r>
          </a:p>
          <a:p>
            <a:pPr algn="just"/>
            <a:r>
              <a:rPr lang="en-US" altLang="ko-KR" sz="1600" dirty="0">
                <a:latin typeface="+mn-ea"/>
              </a:rPr>
              <a:t>3 4 10</a:t>
            </a:r>
          </a:p>
          <a:p>
            <a:pPr algn="just"/>
            <a:r>
              <a:rPr lang="en-US" altLang="ko-KR" sz="1600" dirty="0">
                <a:latin typeface="+mn-ea"/>
              </a:rPr>
              <a:t>10 5</a:t>
            </a:r>
          </a:p>
          <a:p>
            <a:pPr algn="just"/>
            <a:r>
              <a:rPr lang="en-US" altLang="ko-KR" sz="1600" dirty="0">
                <a:latin typeface="+mn-ea"/>
              </a:rPr>
              <a:t>3</a:t>
            </a:r>
          </a:p>
          <a:p>
            <a:pPr algn="just"/>
            <a:r>
              <a:rPr lang="en-US" altLang="ko-KR" sz="1600" dirty="0">
                <a:latin typeface="+mn-ea"/>
              </a:rPr>
              <a:t>2</a:t>
            </a:r>
          </a:p>
          <a:p>
            <a:pPr algn="just"/>
            <a:r>
              <a:rPr lang="en-US" altLang="ko-KR" sz="1600" dirty="0">
                <a:latin typeface="+mn-ea"/>
              </a:rPr>
              <a:t>4 1 3</a:t>
            </a:r>
          </a:p>
          <a:p>
            <a:pPr algn="just"/>
            <a:r>
              <a:rPr lang="en-US" altLang="ko-KR" sz="1600" dirty="0">
                <a:latin typeface="+mn-ea"/>
              </a:rPr>
              <a:t>4 3 5</a:t>
            </a:r>
          </a:p>
          <a:p>
            <a:pPr algn="just"/>
            <a:endParaRPr lang="en-US" altLang="ko-KR" sz="1600" dirty="0">
              <a:latin typeface="+mn-ea"/>
            </a:endParaRPr>
          </a:p>
          <a:p>
            <a:pPr algn="just"/>
            <a:r>
              <a:rPr lang="ko-KR" altLang="en-US" sz="1600" dirty="0">
                <a:latin typeface="+mn-ea"/>
              </a:rPr>
              <a:t>출력</a:t>
            </a:r>
            <a:r>
              <a:rPr lang="en-US" altLang="ko-KR" sz="1600" dirty="0">
                <a:latin typeface="+mn-ea"/>
              </a:rPr>
              <a:t>4</a:t>
            </a:r>
          </a:p>
          <a:p>
            <a:pPr algn="just"/>
            <a:r>
              <a:rPr lang="en-US" altLang="ko-KR" sz="1600" dirty="0">
                <a:latin typeface="+mn-ea"/>
              </a:rPr>
              <a:t>3</a:t>
            </a:r>
            <a:endParaRPr lang="ko-KR" altLang="en-US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5488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</a:rPr>
              <a:t>문제설명 및 해결전략</a:t>
            </a:r>
            <a:endParaRPr lang="ko-KR" altLang="en-US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778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805" y="24148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문제설명</a:t>
            </a:r>
            <a:endParaRPr lang="ko-KR" alt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2805" y="1268760"/>
            <a:ext cx="8751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(0,0,1)</a:t>
            </a:r>
            <a:r>
              <a:rPr lang="ko-KR" altLang="en-US" dirty="0" smtClean="0"/>
              <a:t>의 위치에서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m,n,H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높이로 가는 동안 길이 주어지고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길을 따라 갈 때</a:t>
            </a:r>
            <a:r>
              <a:rPr lang="en-US" altLang="ko-KR" dirty="0" smtClean="0"/>
              <a:t>, HP&gt;=0</a:t>
            </a:r>
            <a:r>
              <a:rPr lang="ko-KR" altLang="en-US" dirty="0" smtClean="0"/>
              <a:t>인 조건을 유지하면서 </a:t>
            </a:r>
            <a:r>
              <a:rPr lang="en-US" altLang="ko-KR" dirty="0" smtClean="0"/>
              <a:t>MP</a:t>
            </a:r>
            <a:r>
              <a:rPr lang="ko-KR" altLang="en-US" dirty="0" smtClean="0"/>
              <a:t>를 최대한 많이 남기는 것이 목표이다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48361"/>
              </p:ext>
            </p:extLst>
          </p:nvPr>
        </p:nvGraphicFramePr>
        <p:xfrm>
          <a:off x="4788024" y="3635374"/>
          <a:ext cx="2955388" cy="2484120"/>
        </p:xfrm>
        <a:graphic>
          <a:graphicData uri="http://schemas.openxmlformats.org/drawingml/2006/table">
            <a:tbl>
              <a:tblPr/>
              <a:tblGrid>
                <a:gridCol w="738847"/>
                <a:gridCol w="738847"/>
                <a:gridCol w="738847"/>
                <a:gridCol w="738847"/>
              </a:tblGrid>
              <a:tr h="4431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</a:t>
                      </a:r>
                      <a:endParaRPr 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1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</a:t>
                      </a:r>
                      <a:endParaRPr 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</a:t>
                      </a:r>
                      <a:endParaRPr 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1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16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0</a:t>
                      </a:r>
                      <a:endParaRPr 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48100" y="31781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9712" y="3598841"/>
            <a:ext cx="105670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/>
              <a:t>&lt;</a:t>
            </a:r>
            <a:r>
              <a:rPr lang="ko-KR" altLang="en-US" sz="2000" dirty="0" smtClean="0"/>
              <a:t>입력</a:t>
            </a:r>
            <a:r>
              <a:rPr lang="en-US" altLang="ko-KR" sz="2000" dirty="0" smtClean="0"/>
              <a:t>&gt;</a:t>
            </a:r>
          </a:p>
          <a:p>
            <a:r>
              <a:rPr lang="en-US" altLang="ko-KR" sz="2000" dirty="0" smtClean="0"/>
              <a:t>4 4 9</a:t>
            </a:r>
          </a:p>
          <a:p>
            <a:r>
              <a:rPr lang="en-US" altLang="ko-KR" sz="2000" dirty="0" smtClean="0"/>
              <a:t>10 4</a:t>
            </a:r>
          </a:p>
          <a:p>
            <a:r>
              <a:rPr lang="en-US" altLang="ko-KR" sz="2000" dirty="0" smtClean="0"/>
              <a:t>3</a:t>
            </a:r>
          </a:p>
          <a:p>
            <a:r>
              <a:rPr lang="en-US" altLang="ko-KR" sz="2000" dirty="0" smtClean="0"/>
              <a:t>2</a:t>
            </a:r>
          </a:p>
          <a:p>
            <a:r>
              <a:rPr lang="en-US" altLang="ko-KR" sz="2000" dirty="0" smtClean="0"/>
              <a:t>1 3 3</a:t>
            </a:r>
          </a:p>
          <a:p>
            <a:r>
              <a:rPr lang="en-US" altLang="ko-KR" sz="2000" dirty="0" smtClean="0"/>
              <a:t>3 3 6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5656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1992</TotalTime>
  <Words>1592</Words>
  <Application>Microsoft Office PowerPoint</Application>
  <PresentationFormat>화면 슬라이드 쇼(4:3)</PresentationFormat>
  <Paragraphs>251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Office 테마</vt:lpstr>
      <vt:lpstr>To the North Mountain</vt:lpstr>
      <vt:lpstr>문제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문제설명 및 해결전략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치즈</dc:title>
  <dc:creator>user</dc:creator>
  <cp:lastModifiedBy>samsung</cp:lastModifiedBy>
  <cp:revision>114</cp:revision>
  <dcterms:created xsi:type="dcterms:W3CDTF">2014-05-08T00:56:15Z</dcterms:created>
  <dcterms:modified xsi:type="dcterms:W3CDTF">2014-06-09T11:58:42Z</dcterms:modified>
</cp:coreProperties>
</file>